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7" r:id="rId2"/>
    <p:sldMasterId id="2147483703" r:id="rId3"/>
    <p:sldMasterId id="2147483729" r:id="rId4"/>
    <p:sldMasterId id="2147483743" r:id="rId5"/>
  </p:sldMasterIdLst>
  <p:notesMasterIdLst>
    <p:notesMasterId r:id="rId49"/>
  </p:notesMasterIdLst>
  <p:sldIdLst>
    <p:sldId id="256" r:id="rId6"/>
    <p:sldId id="514" r:id="rId7"/>
    <p:sldId id="488" r:id="rId8"/>
    <p:sldId id="471" r:id="rId9"/>
    <p:sldId id="489" r:id="rId10"/>
    <p:sldId id="465" r:id="rId11"/>
    <p:sldId id="493" r:id="rId12"/>
    <p:sldId id="510" r:id="rId13"/>
    <p:sldId id="484" r:id="rId14"/>
    <p:sldId id="519" r:id="rId15"/>
    <p:sldId id="486" r:id="rId16"/>
    <p:sldId id="507" r:id="rId17"/>
    <p:sldId id="506" r:id="rId18"/>
    <p:sldId id="508" r:id="rId19"/>
    <p:sldId id="505" r:id="rId20"/>
    <p:sldId id="504" r:id="rId21"/>
    <p:sldId id="518" r:id="rId22"/>
    <p:sldId id="491" r:id="rId23"/>
    <p:sldId id="483" r:id="rId24"/>
    <p:sldId id="528" r:id="rId25"/>
    <p:sldId id="524" r:id="rId26"/>
    <p:sldId id="502" r:id="rId27"/>
    <p:sldId id="478" r:id="rId28"/>
    <p:sldId id="511" r:id="rId29"/>
    <p:sldId id="492" r:id="rId30"/>
    <p:sldId id="430" r:id="rId31"/>
    <p:sldId id="515" r:id="rId32"/>
    <p:sldId id="432" r:id="rId33"/>
    <p:sldId id="438" r:id="rId34"/>
    <p:sldId id="512" r:id="rId35"/>
    <p:sldId id="439" r:id="rId36"/>
    <p:sldId id="429" r:id="rId37"/>
    <p:sldId id="460" r:id="rId38"/>
    <p:sldId id="459" r:id="rId39"/>
    <p:sldId id="521" r:id="rId40"/>
    <p:sldId id="522" r:id="rId41"/>
    <p:sldId id="520" r:id="rId42"/>
    <p:sldId id="453" r:id="rId43"/>
    <p:sldId id="529" r:id="rId44"/>
    <p:sldId id="516" r:id="rId45"/>
    <p:sldId id="490" r:id="rId46"/>
    <p:sldId id="424" r:id="rId47"/>
    <p:sldId id="4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2" autoAdjust="0"/>
    <p:restoredTop sz="94660"/>
  </p:normalViewPr>
  <p:slideViewPr>
    <p:cSldViewPr snapToGrid="0">
      <p:cViewPr>
        <p:scale>
          <a:sx n="66" d="100"/>
          <a:sy n="66" d="100"/>
        </p:scale>
        <p:origin x="476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3" d="100"/>
        <a:sy n="43" d="100"/>
      </p:scale>
      <p:origin x="0" y="-2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88938-57C4-48B6-BEA9-8D868A18F42A}" type="datetimeFigureOut">
              <a:rPr lang="en-IE" smtClean="0"/>
              <a:t>04/10/2022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9AAAD-249D-4CCF-9A2A-20695564E8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59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5b90d59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 &amp; EM in the NHS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4hr standard success &amp; victim of success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continues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work smarter &gt; harder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ways of working</a:t>
            </a:r>
            <a:endParaRPr/>
          </a:p>
        </p:txBody>
      </p:sp>
      <p:sp>
        <p:nvSpPr>
          <p:cNvPr id="299" name="Google Shape;299;g6c5b90d59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52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593ec303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593ec303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72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c54d2b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5dc54d2b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5dc54d2b8a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09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c5b90d5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c5b90d5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14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c7071f9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c7071f9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51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ecc951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ecc951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62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51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652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810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992" y="432288"/>
            <a:ext cx="3508131" cy="12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5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FFFFFF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921124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2924854" y="2003258"/>
            <a:ext cx="8386795" cy="407269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0000"/>
              </a:lnSpc>
              <a:defRPr sz="9000" b="0" i="0" cap="none" spc="-15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61925" y="804378"/>
            <a:ext cx="7604475" cy="374183"/>
          </a:xfrm>
          <a:prstGeom prst="rect">
            <a:avLst/>
          </a:prstGeom>
        </p:spPr>
        <p:txBody>
          <a:bodyPr/>
          <a:lstStyle>
            <a:lvl1pPr algn="l">
              <a:defRPr sz="1400" b="0" i="0" spc="-5" baseline="0">
                <a:solidFill>
                  <a:srgbClr val="004D44"/>
                </a:solidFill>
                <a:latin typeface="+mn-lt"/>
                <a:ea typeface="Calibri Light" charset="0"/>
                <a:cs typeface="Calibri Light" charset="0"/>
              </a:defRPr>
            </a:lvl1pPr>
          </a:lstStyle>
          <a:p>
            <a:pPr marL="0" marR="0" lvl="0" indent="0" algn="l" defTabSz="41275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77850" y="1353185"/>
            <a:ext cx="1854200" cy="4570362"/>
          </a:xfrm>
          <a:prstGeom prst="rect">
            <a:avLst/>
          </a:prstGeom>
        </p:spPr>
        <p:txBody>
          <a:bodyPr anchor="t"/>
          <a:lstStyle>
            <a:lvl1pPr>
              <a:defRPr sz="20500">
                <a:solidFill>
                  <a:srgbClr val="A3916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Rialtas na hÉireann | Government of Ireland"/>
          <p:cNvSpPr txBox="1"/>
          <p:nvPr userDrawn="1"/>
        </p:nvSpPr>
        <p:spPr>
          <a:xfrm>
            <a:off x="2961925" y="6305902"/>
            <a:ext cx="236443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223497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sp>
        <p:nvSpPr>
          <p:cNvPr id="8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006292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409541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Harp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726" y="1778000"/>
            <a:ext cx="9885112" cy="4376153"/>
          </a:xfrm>
          <a:prstGeom prst="rect">
            <a:avLst/>
          </a:prstGeom>
        </p:spPr>
        <p:txBody>
          <a:bodyPr numCol="1" spcCol="1039079">
            <a:normAutofit/>
          </a:bodyPr>
          <a:lstStyle>
            <a:lvl1pPr algn="l">
              <a:defRPr sz="9000" b="0" i="0" spc="-43">
                <a:solidFill>
                  <a:srgbClr val="004D44"/>
                </a:solidFill>
                <a:latin typeface="+mn-lt"/>
                <a:ea typeface="Calibri" charset="0"/>
                <a:cs typeface="Calibri" charset="0"/>
              </a:defRPr>
            </a:lvl1pPr>
            <a:lvl2pPr marL="0" indent="0" algn="l">
              <a:buClr>
                <a:schemeClr val="accent2">
                  <a:lumMod val="50000"/>
                </a:schemeClr>
              </a:buClr>
              <a:buFont typeface="Arial" charset="0"/>
              <a:buNone/>
              <a:defRPr sz="2200" b="0" i="0" spc="-43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609600" indent="-304800" algn="l">
              <a:buClr>
                <a:schemeClr val="accent4">
                  <a:hueOff val="-1081314"/>
                  <a:satOff val="4338"/>
                  <a:lumOff val="-8931"/>
                </a:schemeClr>
              </a:buClr>
              <a:buSzPct val="100000"/>
              <a:buChar char="—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914400" indent="-304800" algn="l">
              <a:buClr>
                <a:srgbClr val="83BE41"/>
              </a:buClr>
              <a:buSzPct val="100000"/>
              <a:buFont typeface=".AppleSystemUIFont" charset="-120"/>
              <a:buChar char="—"/>
              <a:defRPr sz="2200" b="0" i="0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1206500" indent="-304800" algn="l">
              <a:buClr>
                <a:srgbClr val="929292"/>
              </a:buClr>
              <a:buSzPct val="100000"/>
              <a:buChar char="–"/>
              <a:defRPr sz="2200" b="0" i="1">
                <a:solidFill>
                  <a:srgbClr val="5E5E5E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r>
              <a:rPr lang="en-US" dirty="0" smtClean="0"/>
              <a:t>Title Text</a:t>
            </a:r>
            <a:endParaRPr lang="en-US" sz="2400" spc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5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1716035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8000"/>
            <a:ext cx="5616575" cy="432201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149" y="1778000"/>
            <a:ext cx="4928394" cy="4322011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4086459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(Al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1078556"/>
            <a:ext cx="4938670" cy="14506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500" b="1" cap="none" spc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417689"/>
            <a:ext cx="5821491" cy="5698949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0725" y="473075"/>
            <a:ext cx="4938629" cy="404255"/>
          </a:xfrm>
          <a:prstGeom prst="rect">
            <a:avLst/>
          </a:prstGeom>
        </p:spPr>
        <p:txBody>
          <a:bodyPr/>
          <a:lstStyle>
            <a:lvl1pPr algn="l">
              <a:defRPr sz="1750" b="1">
                <a:solidFill>
                  <a:srgbClr val="B3B6A7"/>
                </a:solidFill>
                <a:latin typeface="+mn-lt"/>
              </a:defRPr>
            </a:lvl1pPr>
            <a:lvl2pPr algn="l">
              <a:defRPr sz="1750" b="1">
                <a:latin typeface="+mn-lt"/>
              </a:defRPr>
            </a:lvl2pPr>
            <a:lvl3pPr algn="l">
              <a:defRPr sz="1750" b="1">
                <a:latin typeface="+mn-lt"/>
              </a:defRPr>
            </a:lvl3pPr>
            <a:lvl4pPr algn="l">
              <a:defRPr sz="1750" b="1">
                <a:latin typeface="+mn-lt"/>
              </a:defRPr>
            </a:lvl4pPr>
            <a:lvl5pPr algn="l">
              <a:defRPr sz="1750" b="1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31044" y="2681288"/>
            <a:ext cx="4928394" cy="3435350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25442648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5740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Multiple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20725" y="473075"/>
            <a:ext cx="9662528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800" b="1" cap="none" spc="-90" baseline="0">
                <a:solidFill>
                  <a:srgbClr val="004E46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Title Text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03925" y="1777999"/>
            <a:ext cx="5616575" cy="2115822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3925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884500" y="4030011"/>
            <a:ext cx="2736000" cy="207000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725" y="1777999"/>
            <a:ext cx="4928394" cy="4322012"/>
          </a:xfrm>
          <a:prstGeom prst="rect">
            <a:avLst/>
          </a:prstGeom>
        </p:spPr>
        <p:txBody>
          <a:bodyPr/>
          <a:lstStyle>
            <a:lvl1pPr algn="l">
              <a:defRPr sz="3000" spc="-80" baseline="0">
                <a:solidFill>
                  <a:srgbClr val="5E5E5E"/>
                </a:solidFill>
                <a:latin typeface="+mn-lt"/>
              </a:defRPr>
            </a:lvl1pPr>
            <a:lvl2pPr marL="0" indent="-428625" algn="l">
              <a:buClr>
                <a:srgbClr val="83BE41"/>
              </a:buClr>
              <a:buFont typeface=".AppleSystemUIFont" charset="-120"/>
              <a:buChar char="—"/>
              <a:defRPr sz="3000" spc="-80" baseline="0">
                <a:solidFill>
                  <a:srgbClr val="5E5E5E"/>
                </a:solidFill>
                <a:latin typeface="+mn-lt"/>
              </a:defRPr>
            </a:lvl2pPr>
            <a:lvl3pPr marL="720000" indent="-428625" algn="l">
              <a:buClr>
                <a:srgbClr val="83BE41"/>
              </a:buClr>
              <a:buFont typeface=".AppleSystemUIFont" charset="-120"/>
              <a:buChar char="—"/>
              <a:defRPr sz="3000" i="1" spc="-80" baseline="0">
                <a:solidFill>
                  <a:srgbClr val="5E5E5E"/>
                </a:solidFill>
                <a:latin typeface="+mn-lt"/>
              </a:defRPr>
            </a:lvl3pPr>
            <a:lvl4pPr marL="1080000" indent="-342900" algn="l">
              <a:buClr>
                <a:srgbClr val="83BE41"/>
              </a:buClr>
              <a:buFont typeface=".AppleSystemUIFont" charset="-120"/>
              <a:buChar char="—"/>
              <a:defRPr sz="2400" spc="-80" baseline="0">
                <a:solidFill>
                  <a:srgbClr val="5E5E5E"/>
                </a:solidFill>
                <a:latin typeface="+mn-lt"/>
              </a:defRPr>
            </a:lvl4pPr>
            <a:lvl5pPr marL="1530000" indent="-342900" algn="l">
              <a:buClr>
                <a:srgbClr val="83BE41"/>
              </a:buClr>
              <a:buFont typeface=".AppleSystemUIFont" charset="-120"/>
              <a:buChar char="–"/>
              <a:defRPr sz="2400" i="1" spc="-80" baseline="0">
                <a:solidFill>
                  <a:srgbClr val="5E5E5E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ialtas na hÉireann | Government of Ireland"/>
          <p:cNvSpPr txBox="1"/>
          <p:nvPr userDrawn="1"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</p:spTree>
    <p:extLst>
      <p:ext uri="{BB962C8B-B14F-4D97-AF65-F5344CB8AC3E}">
        <p14:creationId xmlns:p14="http://schemas.microsoft.com/office/powerpoint/2010/main" val="371986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– Green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320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096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7077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3414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28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468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5526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8526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29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5326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3383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29558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01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056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58375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052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5622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12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3111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39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2538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8916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338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77219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818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47111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4087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4079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&amp; Subtitle - White">
    <p:bg>
      <p:bgPr>
        <a:gradFill>
          <a:gsLst>
            <a:gs pos="0">
              <a:srgbClr val="004039"/>
            </a:gs>
            <a:gs pos="100000">
              <a:srgbClr val="005A52"/>
            </a:gs>
          </a:gsLst>
          <a:lin ang="1705440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54485" y="1907006"/>
            <a:ext cx="9448515" cy="26195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="0" i="0" cap="none" spc="-136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  <a:sym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54485" y="4741162"/>
            <a:ext cx="9448515" cy="1503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buClr>
                <a:srgbClr val="A39161"/>
              </a:buClr>
              <a:defRPr sz="1600" b="0" i="0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1pPr>
            <a:lvl2pPr indent="0" algn="l">
              <a:lnSpc>
                <a:spcPct val="120000"/>
              </a:lnSpc>
              <a:buClr>
                <a:srgbClr val="A39161"/>
              </a:buClr>
              <a:defRPr sz="1600" b="0" spc="0">
                <a:solidFill>
                  <a:srgbClr val="A39161"/>
                </a:solidFill>
                <a:latin typeface="+mn-lt"/>
                <a:ea typeface="Calibri" charset="0"/>
                <a:cs typeface="Calibri" charset="0"/>
                <a:sym typeface="Georgia"/>
              </a:defRPr>
            </a:lvl2pPr>
            <a:lvl3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3pPr>
            <a:lvl4pPr algn="l">
              <a:lnSpc>
                <a:spcPct val="120000"/>
              </a:lnSpc>
              <a:buClr>
                <a:srgbClr val="A39161"/>
              </a:buClr>
              <a:defRPr sz="1200" spc="0">
                <a:solidFill>
                  <a:srgbClr val="A39161"/>
                </a:solidFill>
                <a:latin typeface="+mn-lt"/>
                <a:ea typeface="Georgia"/>
                <a:cs typeface="Georgia"/>
                <a:sym typeface="Georgia"/>
              </a:defRPr>
            </a:lvl4pPr>
            <a:lvl5pPr algn="l">
              <a:lnSpc>
                <a:spcPct val="120000"/>
              </a:lnSpc>
              <a:buClr>
                <a:srgbClr val="A39161"/>
              </a:buClr>
              <a:defRPr sz="1200" b="0" i="1" spc="0">
                <a:solidFill>
                  <a:srgbClr val="A3916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4478"/>
            <a:ext cx="4305657" cy="15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6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713706"/>
            <a:ext cx="8724900" cy="3010695"/>
          </a:xfrm>
        </p:spPr>
        <p:txBody>
          <a:bodyPr anchor="ctr">
            <a:normAutofit/>
          </a:bodyPr>
          <a:lstStyle>
            <a:lvl1pPr marL="0" indent="0">
              <a:buNone/>
              <a:defRPr sz="9000">
                <a:solidFill>
                  <a:srgbClr val="004D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5651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0843A-2D2A-4E95-A5EC-D184D1BA2EBB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13707"/>
            <a:ext cx="1371600" cy="3010694"/>
          </a:xfrm>
        </p:spPr>
        <p:txBody>
          <a:bodyPr anchor="ctr">
            <a:normAutofit/>
          </a:bodyPr>
          <a:lstStyle>
            <a:lvl1pPr marL="0" indent="0">
              <a:buNone/>
              <a:defRPr sz="20000">
                <a:solidFill>
                  <a:srgbClr val="A391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M</a:t>
            </a:r>
            <a:endParaRPr lang="en-I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1800" y="4044950"/>
            <a:ext cx="10490200" cy="281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118100"/>
            <a:ext cx="6502400" cy="173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0" y="160266"/>
            <a:ext cx="3914140" cy="14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4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019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86489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65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76920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21249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42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ctr" rtl="0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56176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11409056" y="633313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9053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3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897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2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6160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609600" y="273051"/>
            <a:ext cx="4011200" cy="1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00" cy="5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5441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6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2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2389717" y="5367337"/>
            <a:ext cx="73152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2525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 rot="5400000">
            <a:off x="3833000" y="-1623200"/>
            <a:ext cx="45260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936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4808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 rot="5400000">
            <a:off x="7285000" y="1828837"/>
            <a:ext cx="5851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763"/>
            <a:ext cx="58516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41394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2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2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3"/>
          </p:nvPr>
        </p:nvSpPr>
        <p:spPr>
          <a:xfrm>
            <a:off x="609600" y="3938588"/>
            <a:ext cx="53848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4"/>
          </p:nvPr>
        </p:nvSpPr>
        <p:spPr>
          <a:xfrm>
            <a:off x="6197600" y="3938588"/>
            <a:ext cx="53848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75719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33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989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996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490-F742-4066-86F5-CD3BA1D44B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285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/>
        </p:nvSpPr>
        <p:spPr>
          <a:xfrm>
            <a:off x="1854485" y="4741162"/>
            <a:ext cx="9448515" cy="15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normAutofit/>
          </a:bodyPr>
          <a:lstStyle>
            <a:lvl1pPr algn="l" defTabSz="800735">
              <a:lnSpc>
                <a:spcPct val="120000"/>
              </a:lnSpc>
              <a:defRPr sz="3104">
                <a:solidFill>
                  <a:srgbClr val="FFFFFF"/>
                </a:solidFill>
              </a:defRPr>
            </a:lvl1pPr>
            <a:lvl2pPr indent="0" algn="l" defTabSz="800735">
              <a:lnSpc>
                <a:spcPct val="120000"/>
              </a:lnSpc>
              <a:buClr>
                <a:srgbClr val="FFFFFF"/>
              </a:buClr>
              <a:defRPr sz="31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443484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3pPr>
            <a:lvl4pPr indent="665226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886968" algn="l" defTabSz="800735">
              <a:lnSpc>
                <a:spcPct val="120000"/>
              </a:lnSpc>
              <a:defRPr sz="3104" i="1">
                <a:solidFill>
                  <a:srgbClr val="FFFFFF"/>
                </a:solidFill>
              </a:defRPr>
            </a:lvl5pPr>
          </a:lstStyle>
          <a:p>
            <a:pPr marL="0" marR="0" lvl="0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One</a:t>
            </a:r>
          </a:p>
          <a:p>
            <a:pPr marL="0" marR="0" lvl="1" indent="0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sz="155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Two</a:t>
            </a:r>
          </a:p>
          <a:p>
            <a:pPr marL="0" marR="0" lvl="2" indent="221742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Three</a:t>
            </a:r>
          </a:p>
          <a:p>
            <a:pPr marL="0" marR="0" lvl="3" indent="332613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t>Body Level Four</a:t>
            </a:r>
          </a:p>
          <a:p>
            <a:pPr marL="0" marR="0" lvl="4" indent="443484" algn="l" defTabSz="40036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2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Body Level Five</a:t>
            </a:r>
          </a:p>
        </p:txBody>
      </p:sp>
      <p:sp>
        <p:nvSpPr>
          <p:cNvPr id="6" name="Rialtas na hÉireann | Government of Ireland"/>
          <p:cNvSpPr txBox="1"/>
          <p:nvPr/>
        </p:nvSpPr>
        <p:spPr>
          <a:xfrm>
            <a:off x="720725" y="6305902"/>
            <a:ext cx="256961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">
                <a:solidFill>
                  <a:srgbClr val="929292"/>
                </a:solidFill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0CC9E-ED4E-524D-8BB9-8829151DFDE7}" type="slidenum">
              <a:rPr kumimoji="0" lang="uk-UA" sz="900" b="1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pPr marL="0" marR="0" lvl="0" indent="0" algn="l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Rialtas </a:t>
            </a: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na </a:t>
            </a:r>
            <a:r>
              <a:rPr kumimoji="0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hÉireann</a:t>
            </a:r>
            <a:r>
              <a: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 </a:t>
            </a:r>
            <a:r>
              <a:rPr kumimoji="0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| 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panose="020B0604020202020204"/>
                <a:sym typeface="Open Sans"/>
              </a:rPr>
              <a:t>Government of Ireland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" t="18522" r="74814" b="19072"/>
          <a:stretch/>
        </p:blipFill>
        <p:spPr>
          <a:xfrm>
            <a:off x="10852484" y="475249"/>
            <a:ext cx="737274" cy="10046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25" y="1825625"/>
            <a:ext cx="9626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05521" y="371123"/>
            <a:ext cx="964163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57" r:id="rId12"/>
    <p:sldLayoutId id="2147483758" r:id="rId13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0" baseline="0">
          <a:ln>
            <a:noFill/>
          </a:ln>
          <a:solidFill>
            <a:srgbClr val="004D44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all" spc="257" baseline="0">
          <a:ln>
            <a:noFill/>
          </a:ln>
          <a:solidFill>
            <a:srgbClr val="9B895A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1pPr>
      <a:lvl2pPr marL="0" marR="0" indent="1143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2pPr>
      <a:lvl3pPr marL="720000" marR="0" indent="-428625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30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3pPr>
      <a:lvl4pPr marL="108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—"/>
        <a:tabLst/>
        <a:defRPr sz="2400" b="0" i="0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4pPr>
      <a:lvl5pPr marL="1440000" marR="0" indent="-342900" algn="l" defTabSz="41275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83BE41"/>
        </a:buClr>
        <a:buSzTx/>
        <a:buFont typeface=".AppleSystemUIFont" charset="-120"/>
        <a:buChar char="–"/>
        <a:tabLst/>
        <a:defRPr sz="2400" b="0" i="1" u="none" strike="noStrike" cap="none" spc="-75" baseline="0">
          <a:ln>
            <a:noFill/>
          </a:ln>
          <a:solidFill>
            <a:srgbClr val="5E5E5E"/>
          </a:solidFill>
          <a:uFillTx/>
          <a:latin typeface="+mn-lt"/>
          <a:ea typeface="Open Sans"/>
          <a:cs typeface="Open Sans"/>
          <a:sym typeface="Open Sans"/>
        </a:defRPr>
      </a:lvl5pPr>
      <a:lvl6pPr marL="0" marR="0" indent="5715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ctr" defTabSz="41275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150" b="0" i="0" u="none" strike="noStrike" cap="none" spc="-103" baseline="0">
          <a:ln>
            <a:noFill/>
          </a:ln>
          <a:solidFill>
            <a:srgbClr val="004E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6713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87322-71BF-4514-BB53-66B9F025D11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372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4558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485" y="1907006"/>
            <a:ext cx="9971755" cy="26195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E" sz="4800" dirty="0" smtClean="0"/>
              <a:t>Digital Commons </a:t>
            </a:r>
            <a:r>
              <a:rPr lang="en-IE" sz="4800" dirty="0" smtClean="0"/>
              <a:t>for a </a:t>
            </a:r>
            <a:r>
              <a:rPr lang="en-IE" sz="4800" dirty="0" smtClean="0"/>
              <a:t>Digital </a:t>
            </a:r>
            <a:r>
              <a:rPr lang="en-IE" sz="4800" dirty="0" smtClean="0"/>
              <a:t>Decade: </a:t>
            </a:r>
            <a:r>
              <a:rPr lang="en-IE" sz="4800" dirty="0" smtClean="0"/>
              <a:t/>
            </a:r>
            <a:br>
              <a:rPr lang="en-IE" sz="4800" dirty="0" smtClean="0"/>
            </a:br>
            <a:r>
              <a:rPr lang="en-IE" sz="3600" dirty="0" smtClean="0"/>
              <a:t>Exploring Digital Public Goods &amp; Infrastructure</a:t>
            </a:r>
            <a:endParaRPr lang="en-IE" sz="36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>
          <a:xfrm>
            <a:off x="1854485" y="4822442"/>
            <a:ext cx="9448515" cy="1503400"/>
          </a:xfrm>
        </p:spPr>
        <p:txBody>
          <a:bodyPr>
            <a:normAutofit fontScale="70000" lnSpcReduction="20000"/>
          </a:bodyPr>
          <a:lstStyle/>
          <a:p>
            <a:r>
              <a:rPr lang="en-IE" sz="2300" dirty="0" smtClean="0"/>
              <a:t>Tony </a:t>
            </a:r>
            <a:r>
              <a:rPr lang="en-IE" sz="2300" dirty="0" smtClean="0"/>
              <a:t>Shannon																</a:t>
            </a:r>
            <a:endParaRPr lang="en-IE" sz="2300" dirty="0" smtClean="0"/>
          </a:p>
          <a:p>
            <a:r>
              <a:rPr lang="en-IE" sz="2300" dirty="0" smtClean="0"/>
              <a:t>Head of Digital Services</a:t>
            </a:r>
          </a:p>
          <a:p>
            <a:r>
              <a:rPr lang="en-IE" sz="2300" dirty="0" smtClean="0"/>
              <a:t>Office of Government Chief Information Officer</a:t>
            </a:r>
          </a:p>
          <a:p>
            <a:r>
              <a:rPr lang="en-IE" sz="2300" dirty="0" smtClean="0"/>
              <a:t>Government of Ireland</a:t>
            </a:r>
          </a:p>
          <a:p>
            <a:r>
              <a:rPr lang="en-IE" sz="2300" dirty="0" smtClean="0"/>
              <a:t>October </a:t>
            </a:r>
            <a:r>
              <a:rPr lang="en-IE" sz="2300" dirty="0" smtClean="0"/>
              <a:t>2022		</a:t>
            </a:r>
            <a:r>
              <a:rPr lang="en-IE" dirty="0" smtClean="0"/>
              <a:t>														</a:t>
            </a:r>
            <a:r>
              <a:rPr lang="en-IE" sz="2800" dirty="0" smtClean="0"/>
              <a:t>@</a:t>
            </a:r>
            <a:r>
              <a:rPr lang="en-IE" sz="2800" dirty="0"/>
              <a:t>frectally</a:t>
            </a:r>
            <a:endParaRPr lang="en-IE" sz="2800" dirty="0" smtClean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6" y="246807"/>
            <a:ext cx="5255207" cy="1853345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170756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289560" y="163158"/>
            <a:ext cx="11902440" cy="6237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0" y="2690947"/>
            <a:ext cx="4160656" cy="3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2" y="678857"/>
            <a:ext cx="11325593" cy="6042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0"/>
            <a:ext cx="1550987" cy="1193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5511349"/>
            <a:ext cx="1244780" cy="12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02"/>
          <a:stretch/>
        </p:blipFill>
        <p:spPr>
          <a:xfrm>
            <a:off x="233680" y="365125"/>
            <a:ext cx="11469687" cy="5455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120" y="4740275"/>
            <a:ext cx="1910080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2" y="507365"/>
            <a:ext cx="11968876" cy="5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8" y="713151"/>
            <a:ext cx="11940222" cy="56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08" y="670878"/>
            <a:ext cx="11650142" cy="56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" y="583248"/>
            <a:ext cx="11403377" cy="5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7" y="1691005"/>
            <a:ext cx="9686925" cy="45529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North- South- East- West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281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23" y="357051"/>
            <a:ext cx="6339839" cy="63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82" y="404812"/>
            <a:ext cx="88106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" y="3143559"/>
            <a:ext cx="4243386" cy="3077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" y="159204"/>
            <a:ext cx="2199852" cy="2425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54" y="159204"/>
            <a:ext cx="6714708" cy="66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Components in the Commons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496688"/>
            <a:ext cx="10325464" cy="4990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1" y="4685976"/>
            <a:ext cx="2035499" cy="20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51" y="1253934"/>
            <a:ext cx="10723711" cy="46725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Components in the Cloud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sz="4267" dirty="0"/>
          </a:p>
          <a:p>
            <a:endParaRPr sz="4800" dirty="0"/>
          </a:p>
        </p:txBody>
      </p:sp>
      <p:sp>
        <p:nvSpPr>
          <p:cNvPr id="484" name="Google Shape;484;p76"/>
          <p:cNvSpPr/>
          <p:nvPr/>
        </p:nvSpPr>
        <p:spPr>
          <a:xfrm>
            <a:off x="1935933" y="1941367"/>
            <a:ext cx="5066000" cy="32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5" name="Google Shape;485;p76"/>
          <p:cNvSpPr/>
          <p:nvPr/>
        </p:nvSpPr>
        <p:spPr>
          <a:xfrm>
            <a:off x="795333" y="3124200"/>
            <a:ext cx="1374000" cy="32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6" name="Google Shape;48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7" y="6511034"/>
            <a:ext cx="254468" cy="2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6"/>
          <p:cNvSpPr txBox="1"/>
          <p:nvPr/>
        </p:nvSpPr>
        <p:spPr>
          <a:xfrm>
            <a:off x="505933" y="6383500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Ripple Foundation C.I.C Ltd</a:t>
            </a:r>
            <a:endParaRPr sz="1333" kern="0">
              <a:solidFill>
                <a:srgbClr val="EFEFE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76"/>
          <p:cNvSpPr txBox="1"/>
          <p:nvPr/>
        </p:nvSpPr>
        <p:spPr>
          <a:xfrm>
            <a:off x="4444200" y="6447267"/>
            <a:ext cx="33036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EFEFEF"/>
                </a:solidFill>
                <a:latin typeface="Arial"/>
                <a:cs typeface="Arial"/>
                <a:sym typeface="Arial"/>
              </a:rPr>
              <a:t>Private &amp; Confidential</a:t>
            </a:r>
            <a:endParaRPr sz="1333" kern="0">
              <a:solidFill>
                <a:srgbClr val="EFEFE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86" y="4835393"/>
            <a:ext cx="3082574" cy="1548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9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Common Components in the Cloud</a:t>
            </a:r>
            <a:endParaRPr lang="en-IE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4"/>
          <a:stretch/>
        </p:blipFill>
        <p:spPr>
          <a:xfrm>
            <a:off x="4888846" y="3552786"/>
            <a:ext cx="7021892" cy="307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6" b="4443"/>
          <a:stretch/>
        </p:blipFill>
        <p:spPr>
          <a:xfrm>
            <a:off x="415600" y="1613358"/>
            <a:ext cx="7600285" cy="3129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31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178" y="3703509"/>
            <a:ext cx="7808657" cy="3154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2" y="1470384"/>
            <a:ext cx="7184312" cy="22331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Common Purpose: Common Ground?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59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66" y="1678238"/>
            <a:ext cx="6131994" cy="40879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Towards 2030: Decade of Digital &amp; Green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5680075" cy="4087812"/>
          </a:xfrm>
        </p:spPr>
      </p:pic>
      <p:sp>
        <p:nvSpPr>
          <p:cNvPr id="5" name="TextBox 4"/>
          <p:cNvSpPr txBox="1"/>
          <p:nvPr/>
        </p:nvSpPr>
        <p:spPr>
          <a:xfrm>
            <a:off x="11744930" y="6365965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387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l="2168" r="3545"/>
          <a:stretch/>
        </p:blipFill>
        <p:spPr>
          <a:xfrm>
            <a:off x="4754880" y="1916173"/>
            <a:ext cx="6994815" cy="456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5" y="39899"/>
            <a:ext cx="5255759" cy="18762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81" y="1916173"/>
            <a:ext cx="3875313" cy="456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49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5" y="170481"/>
            <a:ext cx="10069231" cy="6308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85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5" y="1838304"/>
            <a:ext cx="9213205" cy="47047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Stories from the Frontline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191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49" y="1211380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75" y="469867"/>
            <a:ext cx="3348627" cy="62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62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70" y="259248"/>
            <a:ext cx="4502814" cy="6358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5" y="259248"/>
            <a:ext cx="4775190" cy="63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6307" y="2126242"/>
            <a:ext cx="6214635" cy="244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36" y="559539"/>
            <a:ext cx="2198870" cy="1415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807" y="260555"/>
            <a:ext cx="2693637" cy="131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081" y="723802"/>
            <a:ext cx="1956674" cy="1415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856" y="2668151"/>
            <a:ext cx="2008720" cy="1336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18" y="2688446"/>
            <a:ext cx="1978222" cy="1316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136" y="4916529"/>
            <a:ext cx="2675249" cy="1161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836" y="4718058"/>
            <a:ext cx="1914147" cy="1905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34" y="4664126"/>
            <a:ext cx="2355691" cy="1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289560" y="163158"/>
            <a:ext cx="11902440" cy="6237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0" y="2690947"/>
            <a:ext cx="4160656" cy="3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idx="4294967295"/>
          </p:nvPr>
        </p:nvSpPr>
        <p:spPr>
          <a:xfrm>
            <a:off x="655335" y="1665522"/>
            <a:ext cx="4870383" cy="4376737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/>
              <a:t>Digital Identity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Content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Data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Case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Messaging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Information </a:t>
            </a:r>
            <a:r>
              <a:rPr lang="en-IE" sz="3200" dirty="0" smtClean="0"/>
              <a:t>Mediator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IE" sz="3200" dirty="0" smtClean="0"/>
              <a:t>Analytics</a:t>
            </a:r>
            <a:endParaRPr lang="en-I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/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IE" sz="3200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676861" y="496358"/>
            <a:ext cx="5619750" cy="1014412"/>
          </a:xfrm>
        </p:spPr>
        <p:txBody>
          <a:bodyPr>
            <a:normAutofit/>
          </a:bodyPr>
          <a:lstStyle/>
          <a:p>
            <a:r>
              <a:rPr lang="en-IE" sz="4400" dirty="0" smtClean="0"/>
              <a:t>	Life </a:t>
            </a:r>
            <a:r>
              <a:rPr lang="en-IE" sz="4400" dirty="0"/>
              <a:t>Events Portal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616" y="5908119"/>
            <a:ext cx="1880384" cy="896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868"/>
          <a:stretch/>
        </p:blipFill>
        <p:spPr>
          <a:xfrm>
            <a:off x="655335" y="279484"/>
            <a:ext cx="4983665" cy="1606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09" y="1665522"/>
            <a:ext cx="5859696" cy="38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1" y="266734"/>
            <a:ext cx="10069231" cy="6308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91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3" y="268145"/>
            <a:ext cx="9508958" cy="65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5" y="171314"/>
            <a:ext cx="8787865" cy="655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06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344" y="1775059"/>
            <a:ext cx="1284111" cy="50829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902"/>
            <a:ext cx="8296175" cy="6548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1235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6" descr="Work-Smarter-Not-Harder-Sign-S-8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503" y="1788160"/>
            <a:ext cx="5253578" cy="39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1574800"/>
            <a:ext cx="3777655" cy="470578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400" kern="12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Stories from the </a:t>
            </a:r>
            <a:r>
              <a:rPr lang="en-IE" sz="4400" kern="12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Frontline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78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11" b="9247"/>
          <a:stretch/>
        </p:blipFill>
        <p:spPr>
          <a:xfrm>
            <a:off x="3092917" y="365124"/>
            <a:ext cx="5925955" cy="6266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49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0025"/>
            <a:ext cx="9525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108" y="2542903"/>
            <a:ext cx="9448515" cy="1452451"/>
          </a:xfrm>
        </p:spPr>
        <p:txBody>
          <a:bodyPr/>
          <a:lstStyle/>
          <a:p>
            <a:r>
              <a:rPr lang="en-IE" dirty="0" smtClean="0"/>
              <a:t>Thank you	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3178188" y="4515988"/>
            <a:ext cx="4729195" cy="1503400"/>
          </a:xfrm>
        </p:spPr>
        <p:txBody>
          <a:bodyPr/>
          <a:lstStyle/>
          <a:p>
            <a:r>
              <a:rPr lang="en-IE" dirty="0" smtClean="0"/>
              <a:t>Tony Shannon</a:t>
            </a:r>
          </a:p>
          <a:p>
            <a:r>
              <a:rPr lang="en-IE" dirty="0" smtClean="0"/>
              <a:t>Head of Digital Services</a:t>
            </a:r>
          </a:p>
          <a:p>
            <a:r>
              <a:rPr lang="en-IE" dirty="0" smtClean="0"/>
              <a:t>Office of Government Chief Information Officer</a:t>
            </a:r>
          </a:p>
          <a:p>
            <a:r>
              <a:rPr lang="en-IE" dirty="0" smtClean="0"/>
              <a:t>Government of Ireland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6" y="423145"/>
            <a:ext cx="5255207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7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718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351280"/>
            <a:ext cx="6204380" cy="52120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Learnings: 21st </a:t>
            </a:r>
            <a:r>
              <a:rPr lang="en-IE" dirty="0"/>
              <a:t>Century </a:t>
            </a:r>
            <a:r>
              <a:rPr lang="en-IE" dirty="0" err="1"/>
              <a:t>SocioEconomics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66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2201" cy="1325563"/>
          </a:xfrm>
        </p:spPr>
        <p:txBody>
          <a:bodyPr/>
          <a:lstStyle/>
          <a:p>
            <a:r>
              <a:rPr lang="en-IE" dirty="0" smtClean="0"/>
              <a:t>Learnings: Household- State- Market- Commons</a:t>
            </a:r>
            <a:endParaRPr lang="en-IE"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0" y="1371600"/>
            <a:ext cx="9804400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9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737" y="4328562"/>
            <a:ext cx="875200" cy="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1941" y="3964708"/>
            <a:ext cx="1539200" cy="1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333" y="3994406"/>
            <a:ext cx="1652400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4067" y="3944466"/>
            <a:ext cx="1579200" cy="15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067" y="4288729"/>
            <a:ext cx="875200" cy="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0"/>
          <p:cNvSpPr/>
          <p:nvPr/>
        </p:nvSpPr>
        <p:spPr>
          <a:xfrm>
            <a:off x="569147" y="5854002"/>
            <a:ext cx="2613200" cy="4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933" kern="0" dirty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User Interface</a:t>
            </a:r>
            <a:endParaRPr sz="2933" kern="0" dirty="0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4173893" y="5854001"/>
            <a:ext cx="3949023" cy="63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933" kern="0" dirty="0" smtClean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Information </a:t>
            </a:r>
            <a:r>
              <a:rPr lang="en" sz="2933" kern="0" dirty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Exchange</a:t>
            </a:r>
            <a:endParaRPr sz="2933" kern="0" dirty="0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0"/>
          <p:cNvSpPr/>
          <p:nvPr/>
        </p:nvSpPr>
        <p:spPr>
          <a:xfrm>
            <a:off x="8122916" y="5873759"/>
            <a:ext cx="3532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933" kern="0" dirty="0" smtClean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Data </a:t>
            </a:r>
            <a:r>
              <a:rPr lang="en" sz="2933" kern="0" dirty="0">
                <a:solidFill>
                  <a:srgbClr val="6CC24A"/>
                </a:solidFill>
                <a:latin typeface="Arial"/>
                <a:cs typeface="Arial"/>
                <a:sym typeface="Arial"/>
              </a:rPr>
              <a:t>Repository</a:t>
            </a:r>
            <a:endParaRPr sz="2933" kern="0" dirty="0">
              <a:solidFill>
                <a:srgbClr val="6CC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6CC24A"/>
              </a:buClr>
            </a:pPr>
            <a:endParaRPr sz="11733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0"/>
          <p:cNvSpPr/>
          <p:nvPr/>
        </p:nvSpPr>
        <p:spPr>
          <a:xfrm rot="5400000">
            <a:off x="10514613" y="3787189"/>
            <a:ext cx="30780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Icons designed by Freepik.com</a:t>
            </a:r>
            <a:endParaRPr sz="1867" kern="0">
              <a:solidFill>
                <a:srgbClr val="CCCCC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8" name="Google Shape;42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381" y="1207442"/>
            <a:ext cx="3489956" cy="18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67" y="6511034"/>
            <a:ext cx="254468" cy="2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E" sz="4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Action: Towards a Digital Commons</a:t>
            </a:r>
            <a:endParaRPr lang="en-IE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69" y="1412551"/>
            <a:ext cx="4255692" cy="5138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66" y="1417837"/>
            <a:ext cx="4253865" cy="5133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77" y="294205"/>
            <a:ext cx="1116166" cy="11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" y="3143559"/>
            <a:ext cx="4243386" cy="3077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7" y="159204"/>
            <a:ext cx="2199852" cy="2425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54" y="159204"/>
            <a:ext cx="6714708" cy="66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ovt_PPT-Template" id="{59814D09-0D4A-8243-A7F0-5619465F31BE}" vid="{45760272-7AA8-7F4D-927C-5750A6474297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12928</TotalTime>
  <Words>200</Words>
  <Application>Microsoft Office PowerPoint</Application>
  <PresentationFormat>Widescreen</PresentationFormat>
  <Paragraphs>45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.AppleSystemUIFont</vt:lpstr>
      <vt:lpstr>Arial</vt:lpstr>
      <vt:lpstr>Calibri</vt:lpstr>
      <vt:lpstr>Calibri Light</vt:lpstr>
      <vt:lpstr>Georgia</vt:lpstr>
      <vt:lpstr>Open Sans</vt:lpstr>
      <vt:lpstr>Open Sans Light</vt:lpstr>
      <vt:lpstr>Office Theme</vt:lpstr>
      <vt:lpstr>Standard</vt:lpstr>
      <vt:lpstr>Simple Light</vt:lpstr>
      <vt:lpstr>2_Office Theme</vt:lpstr>
      <vt:lpstr>3_Office Theme</vt:lpstr>
      <vt:lpstr>Digital Commons for a Digital Decade:  Exploring Digital Public Goods &amp; Infrastructure</vt:lpstr>
      <vt:lpstr>PowerPoint Presentation</vt:lpstr>
      <vt:lpstr>Stories from the Frontline</vt:lpstr>
      <vt:lpstr>Stories from the Frontline</vt:lpstr>
      <vt:lpstr>Learnings: 21st Century SocioEconomics</vt:lpstr>
      <vt:lpstr>Learnings: Household- State- Market- Commons</vt:lpstr>
      <vt:lpstr>Action: Towards a Digital Commons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North- South- East- West</vt:lpstr>
      <vt:lpstr>PowerPoint Presentation</vt:lpstr>
      <vt:lpstr>PowerPoint Presentation</vt:lpstr>
      <vt:lpstr>PowerPoint Presentation</vt:lpstr>
      <vt:lpstr>Components in the Commons</vt:lpstr>
      <vt:lpstr>Components in the Cloud  </vt:lpstr>
      <vt:lpstr>Common Components in the Cloud</vt:lpstr>
      <vt:lpstr>Common Purpose: Common Ground?</vt:lpstr>
      <vt:lpstr>Towards 2030: Decade of Digital &amp;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Life Events Portal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</vt:vector>
  </TitlesOfParts>
  <Company>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Shannon (OGCIO)</dc:creator>
  <cp:lastModifiedBy>Tony Shannon (OGCIO)</cp:lastModifiedBy>
  <cp:revision>185</cp:revision>
  <dcterms:created xsi:type="dcterms:W3CDTF">2021-09-27T08:32:29Z</dcterms:created>
  <dcterms:modified xsi:type="dcterms:W3CDTF">2022-10-05T14:41:46Z</dcterms:modified>
</cp:coreProperties>
</file>